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9"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5956" autoAdjust="0"/>
    <p:restoredTop sz="94291" autoAdjust="0"/>
  </p:normalViewPr>
  <p:slideViewPr>
    <p:cSldViewPr>
      <p:cViewPr>
        <p:scale>
          <a:sx n="30" d="100"/>
          <a:sy n="30" d="100"/>
        </p:scale>
        <p:origin x="1380" y="6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dirty="0"/>
              <a:t>TOP 5 CATEGORIES BY POPULARITY SCORE</a:t>
            </a:r>
          </a:p>
        </c:rich>
      </c:tx>
      <c:layout>
        <c:manualLayout>
          <c:xMode val="edge"/>
          <c:yMode val="edge"/>
          <c:x val="0.37138891703359511"/>
          <c:y val="0"/>
        </c:manualLayout>
      </c:layout>
      <c:overlay val="0"/>
      <c:spPr>
        <a:noFill/>
        <a:ln>
          <a:noFill/>
        </a:ln>
        <a:effectLst>
          <a:softEdge rad="254000"/>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885879974462652"/>
          <c:y val="8.1505289532294009E-2"/>
          <c:w val="0.87114120025537345"/>
          <c:h val="0.70877282850779511"/>
        </c:manualLayout>
      </c:layout>
      <c:barChart>
        <c:barDir val="col"/>
        <c:grouping val="clustered"/>
        <c:varyColors val="0"/>
        <c:ser>
          <c:idx val="0"/>
          <c:order val="0"/>
          <c:tx>
            <c:strRef>
              <c:f>Sheet1!$B$1</c:f>
              <c:strCache>
                <c:ptCount val="1"/>
                <c:pt idx="0">
                  <c:v>Score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Animals</c:v>
                </c:pt>
                <c:pt idx="1">
                  <c:v>Science</c:v>
                </c:pt>
                <c:pt idx="2">
                  <c:v>Healthy Eating</c:v>
                </c:pt>
                <c:pt idx="3">
                  <c:v>Technology</c:v>
                </c:pt>
                <c:pt idx="4">
                  <c:v>Food</c:v>
                </c:pt>
              </c:strCache>
            </c:strRef>
          </c:cat>
          <c:val>
            <c:numRef>
              <c:f>Sheet1!$B$2:$B$6</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0-81DE-4424-8BB4-D6984AC68ACA}"/>
            </c:ext>
          </c:extLst>
        </c:ser>
        <c:dLbls>
          <c:dLblPos val="outEnd"/>
          <c:showLegendKey val="0"/>
          <c:showVal val="1"/>
          <c:showCatName val="0"/>
          <c:showSerName val="0"/>
          <c:showPercent val="0"/>
          <c:showBubbleSize val="0"/>
        </c:dLbls>
        <c:gapWidth val="219"/>
        <c:overlap val="-27"/>
        <c:axId val="955871712"/>
        <c:axId val="961132544"/>
      </c:barChart>
      <c:catAx>
        <c:axId val="95587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961132544"/>
        <c:crosses val="autoZero"/>
        <c:auto val="1"/>
        <c:lblAlgn val="ctr"/>
        <c:lblOffset val="100"/>
        <c:noMultiLvlLbl val="0"/>
      </c:catAx>
      <c:valAx>
        <c:axId val="961132544"/>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95587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dirty="0"/>
              <a:t>POPULARITY % SHARE FROM TOP 5 CATEGORIES</a:t>
            </a:r>
          </a:p>
        </c:rich>
      </c:tx>
      <c:layout>
        <c:manualLayout>
          <c:xMode val="edge"/>
          <c:yMode val="edge"/>
          <c:x val="0.16587237532808402"/>
          <c:y val="3.1250000000000002E-3"/>
        </c:manualLayout>
      </c:layout>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POPULARITY%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4AE-4DAC-BF52-B32CCDD2A2B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4AE-4DAC-BF52-B32CCDD2A2B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4AE-4DAC-BF52-B32CCDD2A2B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4AE-4DAC-BF52-B32CCDD2A2B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4AE-4DAC-BF52-B32CCDD2A2B9}"/>
              </c:ext>
            </c:extLst>
          </c:dPt>
          <c:dLbls>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Animals</c:v>
                </c:pt>
                <c:pt idx="1">
                  <c:v>Science</c:v>
                </c:pt>
                <c:pt idx="2">
                  <c:v>Healthy Eating</c:v>
                </c:pt>
                <c:pt idx="3">
                  <c:v>Technology</c:v>
                </c:pt>
                <c:pt idx="4">
                  <c:v>Food</c:v>
                </c:pt>
              </c:strCache>
            </c:strRef>
          </c:cat>
          <c:val>
            <c:numRef>
              <c:f>Sheet1!$B$2:$B$6</c:f>
              <c:numCache>
                <c:formatCode>0.00%</c:formatCode>
                <c:ptCount val="5"/>
                <c:pt idx="0">
                  <c:v>0.21364488751332342</c:v>
                </c:pt>
                <c:pt idx="1">
                  <c:v>0.20282370912490097</c:v>
                </c:pt>
                <c:pt idx="2">
                  <c:v>0.19761118995913202</c:v>
                </c:pt>
                <c:pt idx="3">
                  <c:v>0.19589838295058795</c:v>
                </c:pt>
                <c:pt idx="4">
                  <c:v>0.19002183045205565</c:v>
                </c:pt>
              </c:numCache>
            </c:numRef>
          </c:val>
          <c:extLst>
            <c:ext xmlns:c16="http://schemas.microsoft.com/office/drawing/2014/chart" uri="{C3380CC4-5D6E-409C-BE32-E72D297353CC}">
              <c16:uniqueId val="{00000000-A400-4C97-AA68-79380479F64C}"/>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3">
  <a:schemeClr val="accent3"/>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2669927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1423467"/>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[Title]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260801" y="469407"/>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343400" y="2028890"/>
            <a:ext cx="11556194" cy="6275832"/>
          </a:xfrm>
          <a:prstGeom prst="rect">
            <a:avLst/>
          </a:prstGeom>
          <a:solidFill>
            <a:schemeClr val="bg1"/>
          </a:solidFill>
        </p:spPr>
        <p:txBody>
          <a:bodyPr/>
          <a:lstStyle/>
          <a:p>
            <a:r>
              <a:rPr lang="en-US" dirty="0"/>
              <a:t>                                                                </a:t>
            </a:r>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F1576F12-8150-4AB5-8A0F-01991E831DA2}"/>
              </a:ext>
            </a:extLst>
          </p:cNvPr>
          <p:cNvSpPr txBox="1"/>
          <p:nvPr/>
        </p:nvSpPr>
        <p:spPr>
          <a:xfrm>
            <a:off x="8436952" y="2951507"/>
            <a:ext cx="7313838" cy="4154984"/>
          </a:xfrm>
          <a:prstGeom prst="rect">
            <a:avLst/>
          </a:prstGeom>
          <a:noFill/>
        </p:spPr>
        <p:txBody>
          <a:bodyPr wrap="square" rtlCol="0">
            <a:spAutoFit/>
          </a:bodyPr>
          <a:lstStyle/>
          <a:p>
            <a:pPr marL="457200" indent="-457200">
              <a:buFont typeface="Arial" panose="020B0604020202020204" pitchFamily="34" charset="0"/>
              <a:buChar char="•"/>
            </a:pPr>
            <a:r>
              <a:rPr lang="en-US" sz="2400" dirty="0"/>
              <a:t>Client: Social Buzz - a rapidly growing social media platform with 500M monthly active users.</a:t>
            </a:r>
          </a:p>
          <a:p>
            <a:pPr marL="457200" indent="-457200">
              <a:buFont typeface="Arial" panose="020B0604020202020204" pitchFamily="34" charset="0"/>
              <a:buChar char="•"/>
            </a:pPr>
            <a:r>
              <a:rPr lang="en-US" sz="2400" dirty="0"/>
              <a:t>Need: External expertise to oversee scaling process, manage large volume of unstructured data, and prepare for IPO.</a:t>
            </a:r>
          </a:p>
          <a:p>
            <a:pPr marL="457200" indent="-457200">
              <a:buFont typeface="Arial" panose="020B0604020202020204" pitchFamily="34" charset="0"/>
              <a:buChar char="•"/>
            </a:pPr>
            <a:r>
              <a:rPr lang="en-US" sz="2400" dirty="0"/>
              <a:t>Reasons for seeking expertise: IPO preparation, resource constraints, learning best practices.</a:t>
            </a:r>
          </a:p>
          <a:p>
            <a:pPr marL="457200" indent="-457200">
              <a:buFont typeface="Arial" panose="020B0604020202020204" pitchFamily="34" charset="0"/>
              <a:buChar char="•"/>
            </a:pPr>
            <a:r>
              <a:rPr lang="en-US" sz="2400" dirty="0"/>
              <a:t>Engagement: 3-month initial project to showcase capabilities.</a:t>
            </a:r>
          </a:p>
          <a:p>
            <a:pPr marL="457200" indent="-457200">
              <a:buFont typeface="Arial" panose="020B0604020202020204" pitchFamily="34" charset="0"/>
              <a:buChar char="•"/>
            </a:pPr>
            <a:r>
              <a:rPr lang="en-US" sz="2400" dirty="0"/>
              <a:t>Expected Deliverables: Big data practice audit, IPO recommendations, top 5 content category analysis.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3" name="TextBox 22">
            <a:extLst>
              <a:ext uri="{FF2B5EF4-FFF2-40B4-BE49-F238E27FC236}">
                <a16:creationId xmlns:a16="http://schemas.microsoft.com/office/drawing/2014/main" id="{ABA0F49D-854A-41A5-8646-B38AE3AD92B7}"/>
              </a:ext>
            </a:extLst>
          </p:cNvPr>
          <p:cNvSpPr txBox="1"/>
          <p:nvPr/>
        </p:nvSpPr>
        <p:spPr>
          <a:xfrm>
            <a:off x="2433014" y="5525343"/>
            <a:ext cx="7373255" cy="3046988"/>
          </a:xfrm>
          <a:prstGeom prst="rect">
            <a:avLst/>
          </a:prstGeom>
          <a:noFill/>
        </p:spPr>
        <p:txBody>
          <a:bodyPr wrap="square" rtlCol="0">
            <a:spAutoFit/>
          </a:bodyPr>
          <a:lstStyle/>
          <a:p>
            <a:r>
              <a:rPr lang="en-US" sz="3200" dirty="0">
                <a:solidFill>
                  <a:schemeClr val="bg1"/>
                </a:solidFill>
              </a:rPr>
              <a:t>Social Buzz faces challenges in managing their rapid growth and large volume of unstructured data. They require assistance in overseeing the scaling process, preparing for an IPO, and learning best practices for managing big data.</a:t>
            </a:r>
            <a:endParaRPr lang="en-IN" sz="32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02BA41E7-28F8-4252-972E-CB17EE709350}"/>
              </a:ext>
            </a:extLst>
          </p:cNvPr>
          <p:cNvSpPr txBox="1"/>
          <p:nvPr/>
        </p:nvSpPr>
        <p:spPr>
          <a:xfrm>
            <a:off x="14445491" y="7632414"/>
            <a:ext cx="3870343" cy="954107"/>
          </a:xfrm>
          <a:prstGeom prst="rect">
            <a:avLst/>
          </a:prstGeom>
          <a:noFill/>
        </p:spPr>
        <p:txBody>
          <a:bodyPr wrap="square" rtlCol="0">
            <a:spAutoFit/>
          </a:bodyPr>
          <a:lstStyle/>
          <a:p>
            <a:r>
              <a:rPr lang="en-US" sz="2800" dirty="0"/>
              <a:t>Basant </a:t>
            </a:r>
            <a:r>
              <a:rPr lang="en-US" sz="2800" dirty="0" err="1"/>
              <a:t>Pareek</a:t>
            </a:r>
            <a:r>
              <a:rPr lang="en-US" sz="2800" dirty="0"/>
              <a:t>(Data Analyst)</a:t>
            </a:r>
            <a:endParaRPr lang="en-IN" sz="2800" dirty="0"/>
          </a:p>
        </p:txBody>
      </p:sp>
      <p:sp>
        <p:nvSpPr>
          <p:cNvPr id="33" name="TextBox 32">
            <a:extLst>
              <a:ext uri="{FF2B5EF4-FFF2-40B4-BE49-F238E27FC236}">
                <a16:creationId xmlns:a16="http://schemas.microsoft.com/office/drawing/2014/main" id="{CD48497B-9131-4805-B976-C3114B86E081}"/>
              </a:ext>
            </a:extLst>
          </p:cNvPr>
          <p:cNvSpPr txBox="1"/>
          <p:nvPr/>
        </p:nvSpPr>
        <p:spPr>
          <a:xfrm>
            <a:off x="14154189" y="1700479"/>
            <a:ext cx="3870343" cy="954107"/>
          </a:xfrm>
          <a:prstGeom prst="rect">
            <a:avLst/>
          </a:prstGeom>
          <a:noFill/>
        </p:spPr>
        <p:txBody>
          <a:bodyPr wrap="square" rtlCol="0">
            <a:spAutoFit/>
          </a:bodyPr>
          <a:lstStyle/>
          <a:p>
            <a:r>
              <a:rPr lang="en-US" sz="2800" dirty="0"/>
              <a:t>Andrew Fleming (Chief Technical Architect)</a:t>
            </a:r>
            <a:endParaRPr lang="en-IN" sz="2800" dirty="0"/>
          </a:p>
        </p:txBody>
      </p:sp>
      <p:sp>
        <p:nvSpPr>
          <p:cNvPr id="34" name="TextBox 33">
            <a:extLst>
              <a:ext uri="{FF2B5EF4-FFF2-40B4-BE49-F238E27FC236}">
                <a16:creationId xmlns:a16="http://schemas.microsoft.com/office/drawing/2014/main" id="{3CB2F872-F352-40DC-B55B-31C35225828B}"/>
              </a:ext>
            </a:extLst>
          </p:cNvPr>
          <p:cNvSpPr txBox="1"/>
          <p:nvPr/>
        </p:nvSpPr>
        <p:spPr>
          <a:xfrm>
            <a:off x="14293092" y="4848206"/>
            <a:ext cx="3870343" cy="954107"/>
          </a:xfrm>
          <a:prstGeom prst="rect">
            <a:avLst/>
          </a:prstGeom>
          <a:noFill/>
        </p:spPr>
        <p:txBody>
          <a:bodyPr wrap="square" rtlCol="0">
            <a:spAutoFit/>
          </a:bodyPr>
          <a:lstStyle/>
          <a:p>
            <a:r>
              <a:rPr lang="en-IN" sz="2800" dirty="0"/>
              <a:t>Marcus </a:t>
            </a:r>
            <a:r>
              <a:rPr lang="en-IN" sz="2800" dirty="0" err="1"/>
              <a:t>Rompton</a:t>
            </a:r>
            <a:r>
              <a:rPr lang="en-IN" sz="2800" dirty="0"/>
              <a:t> (Senior Principle)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D887F042-6219-471C-A2B1-23D59F4FA695}"/>
              </a:ext>
            </a:extLst>
          </p:cNvPr>
          <p:cNvSpPr txBox="1"/>
          <p:nvPr/>
        </p:nvSpPr>
        <p:spPr>
          <a:xfrm>
            <a:off x="5896211" y="2896904"/>
            <a:ext cx="7286389" cy="584775"/>
          </a:xfrm>
          <a:prstGeom prst="rect">
            <a:avLst/>
          </a:prstGeom>
          <a:noFill/>
        </p:spPr>
        <p:txBody>
          <a:bodyPr wrap="square" rtlCol="0">
            <a:spAutoFit/>
          </a:bodyPr>
          <a:lstStyle/>
          <a:p>
            <a:r>
              <a:rPr lang="en-US" sz="3200" dirty="0">
                <a:solidFill>
                  <a:schemeClr val="bg1"/>
                </a:solidFill>
              </a:rPr>
              <a:t>Merged three datasets into one workbook.</a:t>
            </a:r>
          </a:p>
        </p:txBody>
      </p:sp>
      <p:sp>
        <p:nvSpPr>
          <p:cNvPr id="40" name="TextBox 39">
            <a:extLst>
              <a:ext uri="{FF2B5EF4-FFF2-40B4-BE49-F238E27FC236}">
                <a16:creationId xmlns:a16="http://schemas.microsoft.com/office/drawing/2014/main" id="{009E4851-0F7B-45F7-AEA6-EC0EA1D7C8EF}"/>
              </a:ext>
            </a:extLst>
          </p:cNvPr>
          <p:cNvSpPr txBox="1"/>
          <p:nvPr/>
        </p:nvSpPr>
        <p:spPr>
          <a:xfrm>
            <a:off x="4062035" y="1276857"/>
            <a:ext cx="6505767" cy="1077218"/>
          </a:xfrm>
          <a:prstGeom prst="rect">
            <a:avLst/>
          </a:prstGeom>
          <a:noFill/>
        </p:spPr>
        <p:txBody>
          <a:bodyPr wrap="square" rtlCol="0">
            <a:spAutoFit/>
          </a:bodyPr>
          <a:lstStyle/>
          <a:p>
            <a:r>
              <a:rPr lang="en-US" sz="3200" dirty="0">
                <a:solidFill>
                  <a:schemeClr val="bg1"/>
                </a:solidFill>
              </a:rPr>
              <a:t>Utilized Pandas library in Python.</a:t>
            </a:r>
          </a:p>
          <a:p>
            <a:endParaRPr lang="en-IN" sz="3200" dirty="0">
              <a:solidFill>
                <a:schemeClr val="bg1"/>
              </a:solidFill>
            </a:endParaRPr>
          </a:p>
        </p:txBody>
      </p:sp>
      <p:sp>
        <p:nvSpPr>
          <p:cNvPr id="41" name="TextBox 40">
            <a:extLst>
              <a:ext uri="{FF2B5EF4-FFF2-40B4-BE49-F238E27FC236}">
                <a16:creationId xmlns:a16="http://schemas.microsoft.com/office/drawing/2014/main" id="{C385D0A6-E6A5-4305-B980-45D223A96979}"/>
              </a:ext>
            </a:extLst>
          </p:cNvPr>
          <p:cNvSpPr txBox="1"/>
          <p:nvPr/>
        </p:nvSpPr>
        <p:spPr>
          <a:xfrm>
            <a:off x="8193880" y="4214061"/>
            <a:ext cx="8874920" cy="584775"/>
          </a:xfrm>
          <a:prstGeom prst="rect">
            <a:avLst/>
          </a:prstGeom>
          <a:noFill/>
        </p:spPr>
        <p:txBody>
          <a:bodyPr wrap="square" rtlCol="0">
            <a:spAutoFit/>
          </a:bodyPr>
          <a:lstStyle/>
          <a:p>
            <a:r>
              <a:rPr lang="en-US" sz="3200" dirty="0">
                <a:solidFill>
                  <a:schemeClr val="bg1"/>
                </a:solidFill>
              </a:rPr>
              <a:t>Extracted insights directly from the merged dataset.</a:t>
            </a:r>
          </a:p>
        </p:txBody>
      </p:sp>
      <p:sp>
        <p:nvSpPr>
          <p:cNvPr id="42" name="TextBox 41">
            <a:extLst>
              <a:ext uri="{FF2B5EF4-FFF2-40B4-BE49-F238E27FC236}">
                <a16:creationId xmlns:a16="http://schemas.microsoft.com/office/drawing/2014/main" id="{6B709592-712D-4E30-A51A-82EBDA3F881E}"/>
              </a:ext>
            </a:extLst>
          </p:cNvPr>
          <p:cNvSpPr txBox="1"/>
          <p:nvPr/>
        </p:nvSpPr>
        <p:spPr>
          <a:xfrm>
            <a:off x="11386399" y="7741417"/>
            <a:ext cx="6642545" cy="1077218"/>
          </a:xfrm>
          <a:prstGeom prst="rect">
            <a:avLst/>
          </a:prstGeom>
          <a:noFill/>
        </p:spPr>
        <p:txBody>
          <a:bodyPr wrap="square" rtlCol="0">
            <a:spAutoFit/>
          </a:bodyPr>
          <a:lstStyle/>
          <a:p>
            <a:r>
              <a:rPr lang="en-US" sz="3200" dirty="0">
                <a:solidFill>
                  <a:schemeClr val="bg1"/>
                </a:solidFill>
              </a:rPr>
              <a:t>Conducted analysis solely using Pandas' functions and methods.</a:t>
            </a:r>
          </a:p>
        </p:txBody>
      </p:sp>
      <p:sp>
        <p:nvSpPr>
          <p:cNvPr id="43" name="TextBox 42">
            <a:extLst>
              <a:ext uri="{FF2B5EF4-FFF2-40B4-BE49-F238E27FC236}">
                <a16:creationId xmlns:a16="http://schemas.microsoft.com/office/drawing/2014/main" id="{42DE56C8-A076-4BC9-930B-99683BA24C02}"/>
              </a:ext>
            </a:extLst>
          </p:cNvPr>
          <p:cNvSpPr txBox="1"/>
          <p:nvPr/>
        </p:nvSpPr>
        <p:spPr>
          <a:xfrm>
            <a:off x="9994650" y="5954757"/>
            <a:ext cx="6642545" cy="1077218"/>
          </a:xfrm>
          <a:prstGeom prst="rect">
            <a:avLst/>
          </a:prstGeom>
          <a:noFill/>
        </p:spPr>
        <p:txBody>
          <a:bodyPr wrap="square" rtlCol="0">
            <a:spAutoFit/>
          </a:bodyPr>
          <a:lstStyle/>
          <a:p>
            <a:r>
              <a:rPr lang="en-US" sz="3200" dirty="0">
                <a:solidFill>
                  <a:schemeClr val="bg1"/>
                </a:solidFill>
              </a:rPr>
              <a:t>Employed data exploration and manipulation techniques using Pandas.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3508F1F5-CA56-43D4-80FD-BF5B800CA83D}"/>
              </a:ext>
            </a:extLst>
          </p:cNvPr>
          <p:cNvSpPr txBox="1"/>
          <p:nvPr/>
        </p:nvSpPr>
        <p:spPr>
          <a:xfrm>
            <a:off x="2809947" y="3627821"/>
            <a:ext cx="1606641" cy="1323439"/>
          </a:xfrm>
          <a:prstGeom prst="rect">
            <a:avLst/>
          </a:prstGeom>
          <a:noFill/>
        </p:spPr>
        <p:txBody>
          <a:bodyPr wrap="square" rtlCol="0">
            <a:spAutoFit/>
          </a:bodyPr>
          <a:lstStyle/>
          <a:p>
            <a:r>
              <a:rPr lang="en-US" sz="8000" dirty="0">
                <a:solidFill>
                  <a:srgbClr val="A100FF"/>
                </a:solidFill>
              </a:rPr>
              <a:t>16</a:t>
            </a:r>
            <a:endParaRPr lang="en-IN" sz="8000" dirty="0">
              <a:solidFill>
                <a:srgbClr val="A100FF"/>
              </a:solidFill>
            </a:endParaRPr>
          </a:p>
        </p:txBody>
      </p:sp>
      <p:sp>
        <p:nvSpPr>
          <p:cNvPr id="15" name="TextBox 14">
            <a:extLst>
              <a:ext uri="{FF2B5EF4-FFF2-40B4-BE49-F238E27FC236}">
                <a16:creationId xmlns:a16="http://schemas.microsoft.com/office/drawing/2014/main" id="{70C3F848-6A9D-4EA8-9254-DB098448FCF8}"/>
              </a:ext>
            </a:extLst>
          </p:cNvPr>
          <p:cNvSpPr txBox="1"/>
          <p:nvPr/>
        </p:nvSpPr>
        <p:spPr>
          <a:xfrm>
            <a:off x="7480331" y="3627821"/>
            <a:ext cx="2555921" cy="1323439"/>
          </a:xfrm>
          <a:prstGeom prst="rect">
            <a:avLst/>
          </a:prstGeom>
          <a:noFill/>
        </p:spPr>
        <p:txBody>
          <a:bodyPr wrap="square" rtlCol="0">
            <a:spAutoFit/>
          </a:bodyPr>
          <a:lstStyle/>
          <a:p>
            <a:r>
              <a:rPr lang="en-US" sz="8000" dirty="0">
                <a:solidFill>
                  <a:srgbClr val="A100FF"/>
                </a:solidFill>
              </a:rPr>
              <a:t>1897</a:t>
            </a:r>
            <a:endParaRPr lang="en-IN" sz="8000" dirty="0">
              <a:solidFill>
                <a:srgbClr val="A100FF"/>
              </a:solidFill>
            </a:endParaRPr>
          </a:p>
        </p:txBody>
      </p:sp>
      <p:sp>
        <p:nvSpPr>
          <p:cNvPr id="16" name="TextBox 15">
            <a:extLst>
              <a:ext uri="{FF2B5EF4-FFF2-40B4-BE49-F238E27FC236}">
                <a16:creationId xmlns:a16="http://schemas.microsoft.com/office/drawing/2014/main" id="{2CA52BE4-6DB0-4A40-BFBF-AFC02557A76B}"/>
              </a:ext>
            </a:extLst>
          </p:cNvPr>
          <p:cNvSpPr txBox="1"/>
          <p:nvPr/>
        </p:nvSpPr>
        <p:spPr>
          <a:xfrm>
            <a:off x="12158125" y="3627820"/>
            <a:ext cx="4028330" cy="1323439"/>
          </a:xfrm>
          <a:prstGeom prst="rect">
            <a:avLst/>
          </a:prstGeom>
          <a:noFill/>
        </p:spPr>
        <p:txBody>
          <a:bodyPr wrap="square" rtlCol="0">
            <a:spAutoFit/>
          </a:bodyPr>
          <a:lstStyle/>
          <a:p>
            <a:r>
              <a:rPr lang="en-US" sz="8000" dirty="0">
                <a:solidFill>
                  <a:srgbClr val="A100FF"/>
                </a:solidFill>
              </a:rPr>
              <a:t>JANUARY</a:t>
            </a:r>
            <a:endParaRPr lang="en-IN" sz="8000" dirty="0">
              <a:solidFill>
                <a:srgbClr val="A100FF"/>
              </a:solidFill>
            </a:endParaRPr>
          </a:p>
        </p:txBody>
      </p:sp>
      <p:sp>
        <p:nvSpPr>
          <p:cNvPr id="17" name="TextBox 16">
            <a:extLst>
              <a:ext uri="{FF2B5EF4-FFF2-40B4-BE49-F238E27FC236}">
                <a16:creationId xmlns:a16="http://schemas.microsoft.com/office/drawing/2014/main" id="{FF400F20-98CB-4B1C-9F8E-BC846C944B05}"/>
              </a:ext>
            </a:extLst>
          </p:cNvPr>
          <p:cNvSpPr txBox="1"/>
          <p:nvPr/>
        </p:nvSpPr>
        <p:spPr>
          <a:xfrm>
            <a:off x="11555335" y="5488141"/>
            <a:ext cx="5233909" cy="646331"/>
          </a:xfrm>
          <a:prstGeom prst="rect">
            <a:avLst/>
          </a:prstGeom>
          <a:noFill/>
        </p:spPr>
        <p:txBody>
          <a:bodyPr wrap="square" rtlCol="0">
            <a:spAutoFit/>
          </a:bodyPr>
          <a:lstStyle/>
          <a:p>
            <a:pPr algn="ctr"/>
            <a:r>
              <a:rPr lang="en-US" sz="3600" dirty="0">
                <a:solidFill>
                  <a:schemeClr val="tx2">
                    <a:lumMod val="60000"/>
                    <a:lumOff val="40000"/>
                  </a:schemeClr>
                </a:solidFill>
              </a:rPr>
              <a:t>Month with most posts</a:t>
            </a:r>
            <a:endParaRPr lang="en-IN" sz="3600" dirty="0">
              <a:solidFill>
                <a:schemeClr val="tx2">
                  <a:lumMod val="60000"/>
                  <a:lumOff val="40000"/>
                </a:schemeClr>
              </a:solidFill>
            </a:endParaRPr>
          </a:p>
        </p:txBody>
      </p:sp>
      <p:sp>
        <p:nvSpPr>
          <p:cNvPr id="19" name="TextBox 18">
            <a:extLst>
              <a:ext uri="{FF2B5EF4-FFF2-40B4-BE49-F238E27FC236}">
                <a16:creationId xmlns:a16="http://schemas.microsoft.com/office/drawing/2014/main" id="{F435EF88-5C44-4EDF-AB74-871D9CADB6DD}"/>
              </a:ext>
            </a:extLst>
          </p:cNvPr>
          <p:cNvSpPr txBox="1"/>
          <p:nvPr/>
        </p:nvSpPr>
        <p:spPr>
          <a:xfrm>
            <a:off x="1813968" y="5287342"/>
            <a:ext cx="3598598" cy="646331"/>
          </a:xfrm>
          <a:prstGeom prst="rect">
            <a:avLst/>
          </a:prstGeom>
          <a:noFill/>
        </p:spPr>
        <p:txBody>
          <a:bodyPr wrap="square" rtlCol="0">
            <a:spAutoFit/>
          </a:bodyPr>
          <a:lstStyle/>
          <a:p>
            <a:r>
              <a:rPr lang="en-US" sz="3600" dirty="0">
                <a:solidFill>
                  <a:schemeClr val="tx2">
                    <a:lumMod val="60000"/>
                    <a:lumOff val="40000"/>
                  </a:schemeClr>
                </a:solidFill>
              </a:rPr>
              <a:t>Unique Categories</a:t>
            </a:r>
            <a:endParaRPr lang="en-IN" sz="3600" dirty="0">
              <a:solidFill>
                <a:schemeClr val="tx2">
                  <a:lumMod val="60000"/>
                  <a:lumOff val="40000"/>
                </a:schemeClr>
              </a:solidFill>
            </a:endParaRPr>
          </a:p>
        </p:txBody>
      </p:sp>
      <p:sp>
        <p:nvSpPr>
          <p:cNvPr id="20" name="TextBox 19">
            <a:extLst>
              <a:ext uri="{FF2B5EF4-FFF2-40B4-BE49-F238E27FC236}">
                <a16:creationId xmlns:a16="http://schemas.microsoft.com/office/drawing/2014/main" id="{C47C884B-607E-47D5-A0FF-AC4651873A5E}"/>
              </a:ext>
            </a:extLst>
          </p:cNvPr>
          <p:cNvSpPr txBox="1"/>
          <p:nvPr/>
        </p:nvSpPr>
        <p:spPr>
          <a:xfrm>
            <a:off x="6293736" y="5488141"/>
            <a:ext cx="5233909" cy="1200329"/>
          </a:xfrm>
          <a:prstGeom prst="rect">
            <a:avLst/>
          </a:prstGeom>
          <a:noFill/>
        </p:spPr>
        <p:txBody>
          <a:bodyPr wrap="square" rtlCol="0">
            <a:spAutoFit/>
          </a:bodyPr>
          <a:lstStyle/>
          <a:p>
            <a:pPr algn="ctr"/>
            <a:r>
              <a:rPr lang="en-US" sz="3600" dirty="0">
                <a:solidFill>
                  <a:schemeClr val="tx2">
                    <a:lumMod val="60000"/>
                    <a:lumOff val="40000"/>
                  </a:schemeClr>
                </a:solidFill>
              </a:rPr>
              <a:t>Reactions To “Animal” Posts</a:t>
            </a:r>
            <a:endParaRPr lang="en-IN" sz="3600" dirty="0">
              <a:solidFill>
                <a:schemeClr val="tx2">
                  <a:lumMod val="60000"/>
                  <a:lumOff val="40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8079421"/>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230821"/>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9" name="Chart 28">
            <a:extLst>
              <a:ext uri="{FF2B5EF4-FFF2-40B4-BE49-F238E27FC236}">
                <a16:creationId xmlns:a16="http://schemas.microsoft.com/office/drawing/2014/main" id="{B9A78F66-534D-42FF-9600-3B1AE7AC7D58}"/>
              </a:ext>
            </a:extLst>
          </p:cNvPr>
          <p:cNvGraphicFramePr/>
          <p:nvPr>
            <p:extLst>
              <p:ext uri="{D42A27DB-BD31-4B8C-83A1-F6EECF244321}">
                <p14:modId xmlns:p14="http://schemas.microsoft.com/office/powerpoint/2010/main" val="384760884"/>
              </p:ext>
            </p:extLst>
          </p:nvPr>
        </p:nvGraphicFramePr>
        <p:xfrm>
          <a:off x="5447081" y="2365995"/>
          <a:ext cx="9840019" cy="5962240"/>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7886700"/>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8421"/>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30" name="Chart 29">
            <a:extLst>
              <a:ext uri="{FF2B5EF4-FFF2-40B4-BE49-F238E27FC236}">
                <a16:creationId xmlns:a16="http://schemas.microsoft.com/office/drawing/2014/main" id="{C8C3C369-B2B5-422C-BB5A-681361561B30}"/>
              </a:ext>
            </a:extLst>
          </p:cNvPr>
          <p:cNvGraphicFramePr/>
          <p:nvPr>
            <p:extLst>
              <p:ext uri="{D42A27DB-BD31-4B8C-83A1-F6EECF244321}">
                <p14:modId xmlns:p14="http://schemas.microsoft.com/office/powerpoint/2010/main" val="1461316644"/>
              </p:ext>
            </p:extLst>
          </p:nvPr>
        </p:nvGraphicFramePr>
        <p:xfrm>
          <a:off x="4254348" y="2085752"/>
          <a:ext cx="10779049" cy="663720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82578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1073</TotalTime>
  <Words>262</Words>
  <Application>Microsoft Office PowerPoint</Application>
  <PresentationFormat>Custom</PresentationFormat>
  <Paragraphs>66</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Clear Sans Regular Bold</vt:lpstr>
      <vt:lpstr>Graphik Regular</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BASANT</cp:lastModifiedBy>
  <cp:revision>24</cp:revision>
  <dcterms:created xsi:type="dcterms:W3CDTF">2006-08-16T00:00:00Z</dcterms:created>
  <dcterms:modified xsi:type="dcterms:W3CDTF">2023-06-03T10:21:52Z</dcterms:modified>
  <dc:identifier>DAEhDyfaYKE</dc:identifier>
</cp:coreProperties>
</file>